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ourse Project Proposal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Course Project Proposal</a:t>
            </a:r>
          </a:p>
        </p:txBody>
      </p:sp>
      <p:sp>
        <p:nvSpPr>
          <p:cNvPr id="134" name="Optimize Deep Models via Detecting the Edge of Criticality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spcBef>
                <a:spcPts val="1200"/>
              </a:spcBef>
              <a:defRPr sz="5390"/>
            </a:lvl1pPr>
          </a:lstStyle>
          <a:p>
            <a:pPr/>
            <a:r>
              <a:t>Optimize Deep Models via Detecting the Edge of Criticality</a:t>
            </a:r>
          </a:p>
        </p:txBody>
      </p:sp>
      <p:sp>
        <p:nvSpPr>
          <p:cNvPr id="135" name="Zhiqian Chen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Zhiqian Chen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utlin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38" name="Motivatio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sz="4800"/>
            </a:pPr>
            <a:r>
              <a:t>Motivation</a:t>
            </a:r>
          </a:p>
          <a:p>
            <a:pPr>
              <a:defRPr sz="4800"/>
            </a:pPr>
            <a:r>
              <a:t>Solution</a:t>
            </a:r>
          </a:p>
          <a:p>
            <a:pPr>
              <a:defRPr sz="4800"/>
            </a:pPr>
            <a:r>
              <a:t>Preliminary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otiv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41" name="In current AI task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In current AI tasks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Face Recognition/Image captioning/Visual QA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human learn more from less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machine learn less from more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machine is data-driven = 4-year-old child[1]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This implies the learning methods between are different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Borrow ideas from Biology/Physics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otiv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44" name="Why don’t they crash?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Why don’t they crash?</a:t>
            </a:r>
          </a:p>
          <a:p>
            <a:pPr/>
          </a:p>
          <a:p>
            <a:pPr/>
            <a:r>
              <a:t>Model the distributed behavior [2]</a:t>
            </a:r>
            <a:endParaRPr spc="3255"/>
          </a:p>
          <a:p>
            <a:pPr lvl="1"/>
            <a:r>
              <a:t>(1) Collision</a:t>
            </a:r>
            <a:r>
              <a:rPr spc="-255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rPr spc="-255"/>
              <a:t>A</a:t>
            </a:r>
            <a:r>
              <a:rPr spc="-45"/>
              <a:t>v</a:t>
            </a:r>
            <a:r>
              <a:t>oidanc</a:t>
            </a:r>
            <a:r>
              <a:rPr spc="-45"/>
              <a:t>e</a:t>
            </a:r>
            <a:r>
              <a:t>,</a:t>
            </a:r>
            <a:r>
              <a:rPr spc="-255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endParaRPr spc="-255">
              <a:latin typeface="Lucida Grande"/>
              <a:ea typeface="Lucida Grande"/>
              <a:cs typeface="Lucida Grande"/>
              <a:sym typeface="Lucida Grande"/>
            </a:endParaRPr>
          </a:p>
          <a:p>
            <a:pPr lvl="1"/>
            <a:r>
              <a:t>(2) </a:t>
            </a:r>
            <a:r>
              <a:rPr spc="-255"/>
              <a:t>V</a:t>
            </a:r>
            <a:r>
              <a:t>el</a:t>
            </a:r>
            <a:r>
              <a:rPr spc="30"/>
              <a:t>o</a:t>
            </a:r>
            <a:r>
              <a:t>ci</a:t>
            </a:r>
            <a:r>
              <a:rPr spc="-15"/>
              <a:t>t</a:t>
            </a:r>
            <a:r>
              <a:t>y</a:t>
            </a:r>
            <a:r>
              <a:rPr spc="-255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t>Matching,</a:t>
            </a:r>
            <a:r>
              <a:rPr spc="-255"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lvl="1"/>
            <a:r>
              <a:t>(3) </a:t>
            </a:r>
            <a:r>
              <a:rPr spc="45"/>
              <a:t>F</a:t>
            </a:r>
            <a:r>
              <a:t>l</a:t>
            </a:r>
            <a:r>
              <a:rPr spc="15"/>
              <a:t>o</a:t>
            </a:r>
            <a:r>
              <a:t>ck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  <a:r>
              <a:t>Centering.</a:t>
            </a:r>
          </a:p>
        </p:txBody>
      </p:sp>
      <p:pic>
        <p:nvPicPr>
          <p:cNvPr id="145" name="fishschool.gif" descr="fishschool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9249" y="4959823"/>
            <a:ext cx="3451330" cy="1939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flock-of-birds-ytgifs-o.gif" descr="flock-of-birds-ytgifs-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0783" y="2599113"/>
            <a:ext cx="3448263" cy="1939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otiv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49" name="Edge of Criticality theory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Edge of Criticality theory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collective intelligence 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micro - macro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order &lt;— edge —&gt; disorder</a:t>
            </a:r>
          </a:p>
          <a:p>
            <a:pPr lvl="2" marL="1395602" indent="-465201" defTabSz="578358">
              <a:spcBef>
                <a:spcPts val="2300"/>
              </a:spcBef>
              <a:defRPr sz="3564"/>
            </a:pPr>
            <a:r>
              <a:t>Power law distribution</a:t>
            </a:r>
          </a:p>
          <a:p>
            <a:pPr lvl="2" marL="1395602" indent="-465201" defTabSz="578358">
              <a:spcBef>
                <a:spcPts val="2300"/>
              </a:spcBef>
              <a:defRPr sz="3564"/>
            </a:pPr>
            <a:r>
              <a:t>global relationship</a:t>
            </a:r>
          </a:p>
          <a:p>
            <a:pPr lvl="1" marL="930402" indent="-465201" defTabSz="578358">
              <a:spcBef>
                <a:spcPts val="2300"/>
              </a:spcBef>
              <a:defRPr sz="3564"/>
            </a:pPr>
            <a:r>
              <a:t>Maximize 2nd order info</a:t>
            </a:r>
          </a:p>
        </p:txBody>
      </p:sp>
      <p:pic>
        <p:nvPicPr>
          <p:cNvPr id="150" name="law.png" descr="la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6394" y="1010207"/>
            <a:ext cx="3280843" cy="2537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eoc.png" descr="eo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6394" y="7603680"/>
            <a:ext cx="3280843" cy="1789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8497" y="3702050"/>
            <a:ext cx="2432483" cy="3071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76153" y="5332208"/>
            <a:ext cx="1562101" cy="1460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4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32959" y="3916446"/>
            <a:ext cx="1938116" cy="1173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olu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157" name="Fisher information matrix is symmetric positive semidefinite: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60502" indent="-460502" defTabSz="572516">
              <a:spcBef>
                <a:spcPts val="2300"/>
              </a:spcBef>
              <a:defRPr sz="2352"/>
            </a:pPr>
            <a:r>
              <a:t>Fisher information matrix is symmetric positive semidefinite:</a:t>
            </a: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  <a:p>
            <a:pPr marL="460502" indent="-460502" defTabSz="572516">
              <a:spcBef>
                <a:spcPts val="2300"/>
              </a:spcBef>
              <a:defRPr sz="2352"/>
            </a:pPr>
          </a:p>
        </p:txBody>
      </p:sp>
      <p:pic>
        <p:nvPicPr>
          <p:cNvPr id="15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7550" y="2555631"/>
            <a:ext cx="3619995" cy="66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2939" y="3208683"/>
            <a:ext cx="12319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297060" y="4863923"/>
            <a:ext cx="3827531" cy="583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39351" y="3741561"/>
            <a:ext cx="5399077" cy="624999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nnection Line"/>
          <p:cNvSpPr/>
          <p:nvPr/>
        </p:nvSpPr>
        <p:spPr>
          <a:xfrm>
            <a:off x="6041525" y="4055277"/>
            <a:ext cx="774342" cy="1621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54" h="21600" fill="norm" stroke="1" extrusionOk="0">
                <a:moveTo>
                  <a:pt x="0" y="0"/>
                </a:moveTo>
                <a:cubicBezTo>
                  <a:pt x="18276" y="4584"/>
                  <a:pt x="21600" y="11784"/>
                  <a:pt x="9972" y="21600"/>
                </a:cubicBezTo>
              </a:path>
            </a:pathLst>
          </a:custGeom>
          <a:ln w="25400">
            <a:solidFill>
              <a:srgbClr val="414141"/>
            </a:solidFill>
            <a:miter lim="400000"/>
          </a:ln>
        </p:spPr>
        <p:txBody>
          <a:bodyPr/>
          <a:lstStyle/>
          <a:p>
            <a:pPr/>
          </a:p>
        </p:txBody>
      </p:sp>
      <p:pic>
        <p:nvPicPr>
          <p:cNvPr id="163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89888" y="3208683"/>
            <a:ext cx="1693827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99050" y="3348383"/>
            <a:ext cx="213095" cy="18645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perturbed"/>
          <p:cNvSpPr/>
          <p:nvPr/>
        </p:nvSpPr>
        <p:spPr>
          <a:xfrm>
            <a:off x="1188821" y="3151533"/>
            <a:ext cx="14683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perturbed</a:t>
            </a:r>
          </a:p>
        </p:txBody>
      </p:sp>
      <p:sp>
        <p:nvSpPr>
          <p:cNvPr id="166" name="f-divergence"/>
          <p:cNvSpPr/>
          <p:nvPr/>
        </p:nvSpPr>
        <p:spPr>
          <a:xfrm>
            <a:off x="1174288" y="3800060"/>
            <a:ext cx="179963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f-divergence</a:t>
            </a:r>
          </a:p>
        </p:txBody>
      </p:sp>
      <p:pic>
        <p:nvPicPr>
          <p:cNvPr id="167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04199" y="5824496"/>
            <a:ext cx="2013186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000142" y="5554089"/>
            <a:ext cx="1842154" cy="245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921657" y="5537200"/>
            <a:ext cx="1801396" cy="27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rcRect l="0" t="23535" r="0" b="0"/>
          <a:stretch>
            <a:fillRect/>
          </a:stretch>
        </p:blipFill>
        <p:spPr>
          <a:xfrm>
            <a:off x="9332890" y="6221270"/>
            <a:ext cx="3424474" cy="226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66961" y="6194680"/>
            <a:ext cx="292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964849" y="6522170"/>
            <a:ext cx="3340120" cy="31673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Friedman-Rafsky"/>
          <p:cNvSpPr/>
          <p:nvPr/>
        </p:nvSpPr>
        <p:spPr>
          <a:xfrm>
            <a:off x="10904618" y="5841789"/>
            <a:ext cx="128275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Friedman-Rafsky</a:t>
            </a:r>
          </a:p>
        </p:txBody>
      </p:sp>
      <p:pic>
        <p:nvPicPr>
          <p:cNvPr id="174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646852" y="6446879"/>
            <a:ext cx="1127879" cy="20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934602" y="6438341"/>
            <a:ext cx="895827" cy="226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 descr="pasted-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873338" y="6446879"/>
            <a:ext cx="522858" cy="20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 descr="pasted-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86121" y="7215288"/>
            <a:ext cx="1693826" cy="31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4511957" y="7776572"/>
            <a:ext cx="1842154" cy="76201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DP"/>
          <p:cNvSpPr/>
          <p:nvPr/>
        </p:nvSpPr>
        <p:spPr>
          <a:xfrm>
            <a:off x="2248826" y="7782182"/>
            <a:ext cx="69428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SDP</a:t>
            </a:r>
          </a:p>
        </p:txBody>
      </p:sp>
      <p:sp>
        <p:nvSpPr>
          <p:cNvPr id="180" name="Least Square"/>
          <p:cNvSpPr/>
          <p:nvPr/>
        </p:nvSpPr>
        <p:spPr>
          <a:xfrm>
            <a:off x="2004869" y="7121082"/>
            <a:ext cx="206022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Least Square</a:t>
            </a:r>
          </a:p>
        </p:txBody>
      </p:sp>
      <p:sp>
        <p:nvSpPr>
          <p:cNvPr id="181" name="F is not SD; linear complexity"/>
          <p:cNvSpPr/>
          <p:nvPr/>
        </p:nvSpPr>
        <p:spPr>
          <a:xfrm>
            <a:off x="6558693" y="7216297"/>
            <a:ext cx="43038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F is not SD; linear complexity</a:t>
            </a:r>
          </a:p>
        </p:txBody>
      </p:sp>
      <p:sp>
        <p:nvSpPr>
          <p:cNvPr id="182" name="Accurate; Quadratic complexity"/>
          <p:cNvSpPr/>
          <p:nvPr/>
        </p:nvSpPr>
        <p:spPr>
          <a:xfrm>
            <a:off x="6526390" y="7782182"/>
            <a:ext cx="46429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/>
            <a:r>
              <a:t>Accurate; Quadratic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olu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</a:t>
            </a:r>
          </a:p>
        </p:txBody>
      </p:sp>
      <p:sp>
        <p:nvSpPr>
          <p:cNvPr id="186" name="FIM determinant[3]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FIM determinant[3]</a:t>
            </a:r>
          </a:p>
          <a:p>
            <a:pPr/>
            <a:r>
              <a:t>p norm of the result form least square</a:t>
            </a:r>
          </a:p>
          <a:p>
            <a:pPr/>
            <a:r>
              <a:t>Empirical correlation test: </a:t>
            </a:r>
          </a:p>
          <a:p>
            <a:pPr lvl="1"/>
            <a:r>
              <a:t>M-matrix size, N-Sequence length</a:t>
            </a:r>
          </a:p>
        </p:txBody>
      </p:sp>
      <p:pic>
        <p:nvPicPr>
          <p:cNvPr id="1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547" y="6261697"/>
            <a:ext cx="7454901" cy="77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9347" y="3956646"/>
            <a:ext cx="4077154" cy="3127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78789" y="7193806"/>
            <a:ext cx="1053929" cy="34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59933" y="2938154"/>
            <a:ext cx="2013186" cy="5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eliminary results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results</a:t>
            </a:r>
          </a:p>
        </p:txBody>
      </p:sp>
      <p:sp>
        <p:nvSpPr>
          <p:cNvPr id="193" name="Additional Optimization: layer-wise dropout[4]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99415" indent="-399415" defTabSz="496570">
              <a:spcBef>
                <a:spcPts val="2000"/>
              </a:spcBef>
              <a:defRPr sz="3060"/>
            </a:pPr>
            <a:r>
              <a:t>Additional Optimization: layer-wise dropout[4]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A standard benchmark: MNIST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</a:p>
          <a:p>
            <a:pPr marL="399415" indent="-399415" defTabSz="496570">
              <a:spcBef>
                <a:spcPts val="2000"/>
              </a:spcBef>
              <a:defRPr sz="3060"/>
            </a:pPr>
          </a:p>
          <a:p>
            <a:pPr marL="399415" indent="-399415" defTabSz="496570">
              <a:spcBef>
                <a:spcPts val="2000"/>
              </a:spcBef>
              <a:defRPr sz="3060"/>
            </a:pPr>
          </a:p>
          <a:p>
            <a:pPr marL="399415" indent="-399415" defTabSz="496570">
              <a:spcBef>
                <a:spcPts val="2000"/>
              </a:spcBef>
              <a:defRPr sz="3060"/>
            </a:pP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When data is small, stability and precision is improved</a:t>
            </a:r>
          </a:p>
          <a:p>
            <a:pPr marL="399415" indent="-399415" defTabSz="496570">
              <a:spcBef>
                <a:spcPts val="2000"/>
              </a:spcBef>
              <a:defRPr sz="3060"/>
            </a:pPr>
            <a:r>
              <a:t>When data is large, no significant improvement</a:t>
            </a:r>
          </a:p>
        </p:txBody>
      </p:sp>
      <p:pic>
        <p:nvPicPr>
          <p:cNvPr id="1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754" y="4166990"/>
            <a:ext cx="11997292" cy="2745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0117" y="2178050"/>
            <a:ext cx="2456220" cy="172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ferenc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</a:t>
            </a:r>
          </a:p>
        </p:txBody>
      </p:sp>
      <p:sp>
        <p:nvSpPr>
          <p:cNvPr id="198" name="[1] Ohlsson, Stellan, et al. &quot;Measuring an artificial intelligence system’s performance on a verbal iq test for young children.&quot; Journal of Experimental &amp; Theoretical Artificial Intelligence (2016): 1-15.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2400"/>
            </a:pPr>
            <a:r>
              <a:t>[1] Ohlsson, Stellan, et al. "Measuring an artificial intelligence system’s performance on a verbal iq test for young children." Journal of Experimental &amp; Theoretical Artificial Intelligence (2016): 1-15.</a:t>
            </a:r>
          </a:p>
          <a:p>
            <a:pPr marL="0" indent="0">
              <a:buClrTx/>
              <a:buSzTx/>
              <a:buFontTx/>
              <a:buNone/>
              <a:defRPr sz="2400"/>
            </a:pPr>
            <a:r>
              <a:t>[2] Reynolds, Craig W. "Flocks, herds and schools: A distributed behavioral model." </a:t>
            </a:r>
            <a:r>
              <a:rPr i="1"/>
              <a:t>ACM SIGGRAPH computer graphics</a:t>
            </a:r>
            <a:r>
              <a:t> 21.4 (1987): 25-34.</a:t>
            </a:r>
          </a:p>
          <a:p>
            <a:pPr marL="0" indent="0">
              <a:buClrTx/>
              <a:buSzTx/>
              <a:buFontTx/>
              <a:buNone/>
              <a:defRPr sz="2400"/>
            </a:pPr>
            <a:r>
              <a:t>[3] Livi, Lorenzo, Filippo Maria Bianchi, and Cesare Alippi. "Determination of the edge of criticality in echo state networks through Fisher information maximization." IEEE Transactions on Neural Networks and Learning Systems (2017).</a:t>
            </a:r>
          </a:p>
          <a:p>
            <a:pPr marL="0" indent="0">
              <a:buClrTx/>
              <a:buSzTx/>
              <a:buFontTx/>
              <a:buNone/>
              <a:defRPr sz="2400"/>
            </a:pPr>
            <a:r>
              <a:t>[4] Srivastava, Nitish, et al. "Dropout: a simple way to prevent neural networks from overfitting." Journal of Machine Learning Research 15.1 (2014): 1929-1958.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